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283" r:id="rId3"/>
    <p:sldId id="281" r:id="rId4"/>
    <p:sldId id="279" r:id="rId5"/>
    <p:sldId id="282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7010400" cy="92964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6439" autoAdjust="0"/>
  </p:normalViewPr>
  <p:slideViewPr>
    <p:cSldViewPr>
      <p:cViewPr varScale="1">
        <p:scale>
          <a:sx n="99" d="100"/>
          <a:sy n="99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25558-E34B-48DF-B48A-9F4B477967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E237BF25-8EC8-4B64-9A37-4329C79ABC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o-RO" sz="2400" b="1" dirty="0">
              <a:solidFill>
                <a:schemeClr val="bg1"/>
              </a:solidFill>
              <a:ea typeface="Calibri"/>
              <a:cs typeface="Times New Roman"/>
            </a:rPr>
            <a:t>Cursuri de formare profesională</a:t>
          </a:r>
        </a:p>
      </dgm:t>
    </dgm:pt>
    <dgm:pt modelId="{C815591A-48FF-439B-BC71-F2D464517CCF}" type="parTrans" cxnId="{E61BE8EF-69DF-48C6-B447-1E2AA94852C3}">
      <dgm:prSet/>
      <dgm:spPr/>
      <dgm:t>
        <a:bodyPr/>
        <a:lstStyle/>
        <a:p>
          <a:endParaRPr lang="ro-RO"/>
        </a:p>
      </dgm:t>
    </dgm:pt>
    <dgm:pt modelId="{2012C7C8-1713-4E9E-B4FD-41F64A78B09B}" type="sibTrans" cxnId="{E61BE8EF-69DF-48C6-B447-1E2AA94852C3}">
      <dgm:prSet/>
      <dgm:spPr/>
      <dgm:t>
        <a:bodyPr/>
        <a:lstStyle/>
        <a:p>
          <a:endParaRPr lang="ro-RO"/>
        </a:p>
      </dgm:t>
    </dgm:pt>
    <dgm:pt modelId="{F727819B-7C7C-444C-A40E-EB6C6A71B67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ro-RO" sz="2400" b="1" dirty="0"/>
            <a:t>Dotare puncte de lucru</a:t>
          </a:r>
        </a:p>
      </dgm:t>
    </dgm:pt>
    <dgm:pt modelId="{33D04095-99BA-4307-9681-71A861EF3C09}" type="parTrans" cxnId="{B2A141FB-77D8-4136-9920-5E9EC1C9C0FA}">
      <dgm:prSet/>
      <dgm:spPr/>
      <dgm:t>
        <a:bodyPr/>
        <a:lstStyle/>
        <a:p>
          <a:endParaRPr lang="ro-RO"/>
        </a:p>
      </dgm:t>
    </dgm:pt>
    <dgm:pt modelId="{70185F63-2722-421A-9537-F3853BA59472}" type="sibTrans" cxnId="{B2A141FB-77D8-4136-9920-5E9EC1C9C0FA}">
      <dgm:prSet/>
      <dgm:spPr/>
      <dgm:t>
        <a:bodyPr/>
        <a:lstStyle/>
        <a:p>
          <a:endParaRPr lang="ro-RO"/>
        </a:p>
      </dgm:t>
    </dgm:pt>
    <dgm:pt modelId="{20BDA78F-D95C-4940-899C-8ECF12BEE3F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o-RO" sz="2400" b="1" dirty="0">
              <a:solidFill>
                <a:schemeClr val="bg1"/>
              </a:solidFill>
              <a:ea typeface="Calibri"/>
              <a:cs typeface="Times New Roman"/>
            </a:rPr>
            <a:t>Îngrijire la domiciliu</a:t>
          </a:r>
        </a:p>
      </dgm:t>
    </dgm:pt>
    <dgm:pt modelId="{F2CF8803-A5BE-488E-8086-7549A2147CF9}" type="sibTrans" cxnId="{F4D3006F-C4D2-4933-AD0E-85E736CF6F64}">
      <dgm:prSet/>
      <dgm:spPr/>
      <dgm:t>
        <a:bodyPr/>
        <a:lstStyle/>
        <a:p>
          <a:endParaRPr lang="ro-RO"/>
        </a:p>
      </dgm:t>
    </dgm:pt>
    <dgm:pt modelId="{3BFB3240-958F-431A-9DE8-C36596449099}" type="parTrans" cxnId="{F4D3006F-C4D2-4933-AD0E-85E736CF6F64}">
      <dgm:prSet/>
      <dgm:spPr/>
      <dgm:t>
        <a:bodyPr/>
        <a:lstStyle/>
        <a:p>
          <a:endParaRPr lang="ro-RO"/>
        </a:p>
      </dgm:t>
    </dgm:pt>
    <dgm:pt modelId="{612D6320-F59B-432F-BE81-FD21EF6FEF3A}" type="pres">
      <dgm:prSet presAssocID="{45725558-E34B-48DF-B48A-9F4B477967A3}" presName="Name0" presStyleCnt="0">
        <dgm:presLayoutVars>
          <dgm:chMax val="7"/>
          <dgm:chPref val="7"/>
          <dgm:dir/>
        </dgm:presLayoutVars>
      </dgm:prSet>
      <dgm:spPr/>
    </dgm:pt>
    <dgm:pt modelId="{CA98CFB2-CDCD-4662-BB18-4E6D6F8AF2FA}" type="pres">
      <dgm:prSet presAssocID="{45725558-E34B-48DF-B48A-9F4B477967A3}" presName="Name1" presStyleCnt="0"/>
      <dgm:spPr/>
    </dgm:pt>
    <dgm:pt modelId="{A097B866-F514-4F07-B927-072C827B7E73}" type="pres">
      <dgm:prSet presAssocID="{45725558-E34B-48DF-B48A-9F4B477967A3}" presName="cycle" presStyleCnt="0"/>
      <dgm:spPr/>
    </dgm:pt>
    <dgm:pt modelId="{DE54F4A8-00EF-4668-A13B-862F6024CAE9}" type="pres">
      <dgm:prSet presAssocID="{45725558-E34B-48DF-B48A-9F4B477967A3}" presName="srcNode" presStyleLbl="node1" presStyleIdx="0" presStyleCnt="3"/>
      <dgm:spPr/>
    </dgm:pt>
    <dgm:pt modelId="{07B0E3A7-0471-42A1-96B9-A028C276CE6C}" type="pres">
      <dgm:prSet presAssocID="{45725558-E34B-48DF-B48A-9F4B477967A3}" presName="conn" presStyleLbl="parChTrans1D2" presStyleIdx="0" presStyleCnt="1"/>
      <dgm:spPr/>
    </dgm:pt>
    <dgm:pt modelId="{34489E02-227D-42BA-A597-178446A74B30}" type="pres">
      <dgm:prSet presAssocID="{45725558-E34B-48DF-B48A-9F4B477967A3}" presName="extraNode" presStyleLbl="node1" presStyleIdx="0" presStyleCnt="3"/>
      <dgm:spPr/>
    </dgm:pt>
    <dgm:pt modelId="{A7D27F83-C814-4B65-8184-67C4006E2C60}" type="pres">
      <dgm:prSet presAssocID="{45725558-E34B-48DF-B48A-9F4B477967A3}" presName="dstNode" presStyleLbl="node1" presStyleIdx="0" presStyleCnt="3"/>
      <dgm:spPr/>
    </dgm:pt>
    <dgm:pt modelId="{C400ED81-A24E-4CF4-B70E-091A885CD51A}" type="pres">
      <dgm:prSet presAssocID="{20BDA78F-D95C-4940-899C-8ECF12BEE3F6}" presName="text_1" presStyleLbl="node1" presStyleIdx="0" presStyleCnt="3">
        <dgm:presLayoutVars>
          <dgm:bulletEnabled val="1"/>
        </dgm:presLayoutVars>
      </dgm:prSet>
      <dgm:spPr/>
    </dgm:pt>
    <dgm:pt modelId="{98CE00A6-6055-452B-BB63-F8B944865D5D}" type="pres">
      <dgm:prSet presAssocID="{20BDA78F-D95C-4940-899C-8ECF12BEE3F6}" presName="accent_1" presStyleCnt="0"/>
      <dgm:spPr/>
    </dgm:pt>
    <dgm:pt modelId="{509345B7-9D70-4500-B434-5F012B19CE71}" type="pres">
      <dgm:prSet presAssocID="{20BDA78F-D95C-4940-899C-8ECF12BEE3F6}" presName="accentRepeatNode" presStyleLbl="solidFgAcc1" presStyleIdx="0" presStyleCnt="3"/>
      <dgm:spPr/>
    </dgm:pt>
    <dgm:pt modelId="{F6F7365A-E580-4356-B3E8-D2D7C45935CB}" type="pres">
      <dgm:prSet presAssocID="{E237BF25-8EC8-4B64-9A37-4329C79ABCF4}" presName="text_2" presStyleLbl="node1" presStyleIdx="1" presStyleCnt="3">
        <dgm:presLayoutVars>
          <dgm:bulletEnabled val="1"/>
        </dgm:presLayoutVars>
      </dgm:prSet>
      <dgm:spPr/>
    </dgm:pt>
    <dgm:pt modelId="{6A74A1E8-0A87-4A99-8DB9-22FB097F249D}" type="pres">
      <dgm:prSet presAssocID="{E237BF25-8EC8-4B64-9A37-4329C79ABCF4}" presName="accent_2" presStyleCnt="0"/>
      <dgm:spPr/>
    </dgm:pt>
    <dgm:pt modelId="{1BBAD6AC-A770-440A-8DBB-9C0447616DAA}" type="pres">
      <dgm:prSet presAssocID="{E237BF25-8EC8-4B64-9A37-4329C79ABCF4}" presName="accentRepeatNode" presStyleLbl="solidFgAcc1" presStyleIdx="1" presStyleCnt="3"/>
      <dgm:spPr/>
    </dgm:pt>
    <dgm:pt modelId="{0EEED3DF-440F-4127-B77B-8C689C9D0AA2}" type="pres">
      <dgm:prSet presAssocID="{F727819B-7C7C-444C-A40E-EB6C6A71B675}" presName="text_3" presStyleLbl="node1" presStyleIdx="2" presStyleCnt="3">
        <dgm:presLayoutVars>
          <dgm:bulletEnabled val="1"/>
        </dgm:presLayoutVars>
      </dgm:prSet>
      <dgm:spPr/>
    </dgm:pt>
    <dgm:pt modelId="{64C6A741-3C5F-4308-82DA-39E757C9303F}" type="pres">
      <dgm:prSet presAssocID="{F727819B-7C7C-444C-A40E-EB6C6A71B675}" presName="accent_3" presStyleCnt="0"/>
      <dgm:spPr/>
    </dgm:pt>
    <dgm:pt modelId="{EFDE9020-09D1-4F34-9361-B65A76746B52}" type="pres">
      <dgm:prSet presAssocID="{F727819B-7C7C-444C-A40E-EB6C6A71B675}" presName="accentRepeatNode" presStyleLbl="solidFgAcc1" presStyleIdx="2" presStyleCnt="3"/>
      <dgm:spPr/>
    </dgm:pt>
  </dgm:ptLst>
  <dgm:cxnLst>
    <dgm:cxn modelId="{88947F44-F6F3-4DC9-90B7-57876D75599E}" type="presOf" srcId="{45725558-E34B-48DF-B48A-9F4B477967A3}" destId="{612D6320-F59B-432F-BE81-FD21EF6FEF3A}" srcOrd="0" destOrd="0" presId="urn:microsoft.com/office/officeart/2008/layout/VerticalCurvedList"/>
    <dgm:cxn modelId="{F4D3006F-C4D2-4933-AD0E-85E736CF6F64}" srcId="{45725558-E34B-48DF-B48A-9F4B477967A3}" destId="{20BDA78F-D95C-4940-899C-8ECF12BEE3F6}" srcOrd="0" destOrd="0" parTransId="{3BFB3240-958F-431A-9DE8-C36596449099}" sibTransId="{F2CF8803-A5BE-488E-8086-7549A2147CF9}"/>
    <dgm:cxn modelId="{BD85119C-4803-4390-B07A-928440B5B620}" type="presOf" srcId="{F2CF8803-A5BE-488E-8086-7549A2147CF9}" destId="{07B0E3A7-0471-42A1-96B9-A028C276CE6C}" srcOrd="0" destOrd="0" presId="urn:microsoft.com/office/officeart/2008/layout/VerticalCurvedList"/>
    <dgm:cxn modelId="{EE4B429C-3CCF-4D3C-93BB-8182B9A33CEC}" type="presOf" srcId="{20BDA78F-D95C-4940-899C-8ECF12BEE3F6}" destId="{C400ED81-A24E-4CF4-B70E-091A885CD51A}" srcOrd="0" destOrd="0" presId="urn:microsoft.com/office/officeart/2008/layout/VerticalCurvedList"/>
    <dgm:cxn modelId="{07095DC3-E71F-4A33-B5AF-C97CB304BAC7}" type="presOf" srcId="{E237BF25-8EC8-4B64-9A37-4329C79ABCF4}" destId="{F6F7365A-E580-4356-B3E8-D2D7C45935CB}" srcOrd="0" destOrd="0" presId="urn:microsoft.com/office/officeart/2008/layout/VerticalCurvedList"/>
    <dgm:cxn modelId="{E61BE8EF-69DF-48C6-B447-1E2AA94852C3}" srcId="{45725558-E34B-48DF-B48A-9F4B477967A3}" destId="{E237BF25-8EC8-4B64-9A37-4329C79ABCF4}" srcOrd="1" destOrd="0" parTransId="{C815591A-48FF-439B-BC71-F2D464517CCF}" sibTransId="{2012C7C8-1713-4E9E-B4FD-41F64A78B09B}"/>
    <dgm:cxn modelId="{2A2DECF6-2B57-4C3D-83FA-750AE3FC25A3}" type="presOf" srcId="{F727819B-7C7C-444C-A40E-EB6C6A71B675}" destId="{0EEED3DF-440F-4127-B77B-8C689C9D0AA2}" srcOrd="0" destOrd="0" presId="urn:microsoft.com/office/officeart/2008/layout/VerticalCurvedList"/>
    <dgm:cxn modelId="{B2A141FB-77D8-4136-9920-5E9EC1C9C0FA}" srcId="{45725558-E34B-48DF-B48A-9F4B477967A3}" destId="{F727819B-7C7C-444C-A40E-EB6C6A71B675}" srcOrd="2" destOrd="0" parTransId="{33D04095-99BA-4307-9681-71A861EF3C09}" sibTransId="{70185F63-2722-421A-9537-F3853BA59472}"/>
    <dgm:cxn modelId="{B165E9EC-CD7A-4939-8CEC-D398A6888634}" type="presParOf" srcId="{612D6320-F59B-432F-BE81-FD21EF6FEF3A}" destId="{CA98CFB2-CDCD-4662-BB18-4E6D6F8AF2FA}" srcOrd="0" destOrd="0" presId="urn:microsoft.com/office/officeart/2008/layout/VerticalCurvedList"/>
    <dgm:cxn modelId="{648F5BC7-DEC7-40FD-B29D-DB6E694CC0D6}" type="presParOf" srcId="{CA98CFB2-CDCD-4662-BB18-4E6D6F8AF2FA}" destId="{A097B866-F514-4F07-B927-072C827B7E73}" srcOrd="0" destOrd="0" presId="urn:microsoft.com/office/officeart/2008/layout/VerticalCurvedList"/>
    <dgm:cxn modelId="{48EA3EFE-2C2B-47B4-AB43-1F3F0512A875}" type="presParOf" srcId="{A097B866-F514-4F07-B927-072C827B7E73}" destId="{DE54F4A8-00EF-4668-A13B-862F6024CAE9}" srcOrd="0" destOrd="0" presId="urn:microsoft.com/office/officeart/2008/layout/VerticalCurvedList"/>
    <dgm:cxn modelId="{7E9932E1-512C-4CAA-8B5E-E7607F3183F1}" type="presParOf" srcId="{A097B866-F514-4F07-B927-072C827B7E73}" destId="{07B0E3A7-0471-42A1-96B9-A028C276CE6C}" srcOrd="1" destOrd="0" presId="urn:microsoft.com/office/officeart/2008/layout/VerticalCurvedList"/>
    <dgm:cxn modelId="{96E2DF76-917D-4434-8AAB-62A68D4F8B7A}" type="presParOf" srcId="{A097B866-F514-4F07-B927-072C827B7E73}" destId="{34489E02-227D-42BA-A597-178446A74B30}" srcOrd="2" destOrd="0" presId="urn:microsoft.com/office/officeart/2008/layout/VerticalCurvedList"/>
    <dgm:cxn modelId="{67C273C6-2EE0-4FA2-8BB8-82814BB0172B}" type="presParOf" srcId="{A097B866-F514-4F07-B927-072C827B7E73}" destId="{A7D27F83-C814-4B65-8184-67C4006E2C60}" srcOrd="3" destOrd="0" presId="urn:microsoft.com/office/officeart/2008/layout/VerticalCurvedList"/>
    <dgm:cxn modelId="{07CC0A22-A3EC-4220-8C0B-17A4E0AE83A0}" type="presParOf" srcId="{CA98CFB2-CDCD-4662-BB18-4E6D6F8AF2FA}" destId="{C400ED81-A24E-4CF4-B70E-091A885CD51A}" srcOrd="1" destOrd="0" presId="urn:microsoft.com/office/officeart/2008/layout/VerticalCurvedList"/>
    <dgm:cxn modelId="{AF76DF5A-4E50-4201-B957-C5E5A13E6E1E}" type="presParOf" srcId="{CA98CFB2-CDCD-4662-BB18-4E6D6F8AF2FA}" destId="{98CE00A6-6055-452B-BB63-F8B944865D5D}" srcOrd="2" destOrd="0" presId="urn:microsoft.com/office/officeart/2008/layout/VerticalCurvedList"/>
    <dgm:cxn modelId="{0C5A3A49-AB3B-4E41-AEE2-16568C752C1B}" type="presParOf" srcId="{98CE00A6-6055-452B-BB63-F8B944865D5D}" destId="{509345B7-9D70-4500-B434-5F012B19CE71}" srcOrd="0" destOrd="0" presId="urn:microsoft.com/office/officeart/2008/layout/VerticalCurvedList"/>
    <dgm:cxn modelId="{2AF2AC0C-4783-4640-836D-2247FD3429B2}" type="presParOf" srcId="{CA98CFB2-CDCD-4662-BB18-4E6D6F8AF2FA}" destId="{F6F7365A-E580-4356-B3E8-D2D7C45935CB}" srcOrd="3" destOrd="0" presId="urn:microsoft.com/office/officeart/2008/layout/VerticalCurvedList"/>
    <dgm:cxn modelId="{A3AC499C-15F0-46CD-9EC3-1C799C0422C5}" type="presParOf" srcId="{CA98CFB2-CDCD-4662-BB18-4E6D6F8AF2FA}" destId="{6A74A1E8-0A87-4A99-8DB9-22FB097F249D}" srcOrd="4" destOrd="0" presId="urn:microsoft.com/office/officeart/2008/layout/VerticalCurvedList"/>
    <dgm:cxn modelId="{4A1E5BB0-6FA0-40D5-99FF-E3DCC79DF92F}" type="presParOf" srcId="{6A74A1E8-0A87-4A99-8DB9-22FB097F249D}" destId="{1BBAD6AC-A770-440A-8DBB-9C0447616DAA}" srcOrd="0" destOrd="0" presId="urn:microsoft.com/office/officeart/2008/layout/VerticalCurvedList"/>
    <dgm:cxn modelId="{6D7FB155-4079-402B-81B6-ECCFC521DDF9}" type="presParOf" srcId="{CA98CFB2-CDCD-4662-BB18-4E6D6F8AF2FA}" destId="{0EEED3DF-440F-4127-B77B-8C689C9D0AA2}" srcOrd="5" destOrd="0" presId="urn:microsoft.com/office/officeart/2008/layout/VerticalCurvedList"/>
    <dgm:cxn modelId="{B457A10F-1BA3-4B23-909F-19D987AA93D4}" type="presParOf" srcId="{CA98CFB2-CDCD-4662-BB18-4E6D6F8AF2FA}" destId="{64C6A741-3C5F-4308-82DA-39E757C9303F}" srcOrd="6" destOrd="0" presId="urn:microsoft.com/office/officeart/2008/layout/VerticalCurvedList"/>
    <dgm:cxn modelId="{EBA32649-1386-4F42-B8B6-B95B06ACAA79}" type="presParOf" srcId="{64C6A741-3C5F-4308-82DA-39E757C9303F}" destId="{EFDE9020-09D1-4F34-9361-B65A76746B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25558-E34B-48DF-B48A-9F4B477967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E237BF25-8EC8-4B64-9A37-4329C79ABC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o-RO" sz="2400" b="1" dirty="0">
              <a:solidFill>
                <a:schemeClr val="bg1"/>
              </a:solidFill>
              <a:ea typeface="Calibri"/>
              <a:cs typeface="Times New Roman"/>
            </a:rPr>
            <a:t>15 îngrijitori formați</a:t>
          </a:r>
        </a:p>
      </dgm:t>
    </dgm:pt>
    <dgm:pt modelId="{C815591A-48FF-439B-BC71-F2D464517CCF}" type="parTrans" cxnId="{E61BE8EF-69DF-48C6-B447-1E2AA94852C3}">
      <dgm:prSet/>
      <dgm:spPr/>
      <dgm:t>
        <a:bodyPr/>
        <a:lstStyle/>
        <a:p>
          <a:endParaRPr lang="ro-RO"/>
        </a:p>
      </dgm:t>
    </dgm:pt>
    <dgm:pt modelId="{2012C7C8-1713-4E9E-B4FD-41F64A78B09B}" type="sibTrans" cxnId="{E61BE8EF-69DF-48C6-B447-1E2AA94852C3}">
      <dgm:prSet/>
      <dgm:spPr/>
      <dgm:t>
        <a:bodyPr/>
        <a:lstStyle/>
        <a:p>
          <a:endParaRPr lang="ro-RO"/>
        </a:p>
      </dgm:t>
    </dgm:pt>
    <dgm:pt modelId="{20BDA78F-D95C-4940-899C-8ECF12BEE3F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o-RO" sz="2400" b="1" dirty="0">
              <a:solidFill>
                <a:schemeClr val="bg1"/>
              </a:solidFill>
              <a:ea typeface="Calibri"/>
              <a:cs typeface="Times New Roman"/>
            </a:rPr>
            <a:t>180 beneficiari peste 65 ani</a:t>
          </a:r>
        </a:p>
      </dgm:t>
    </dgm:pt>
    <dgm:pt modelId="{F2CF8803-A5BE-488E-8086-7549A2147CF9}" type="sibTrans" cxnId="{F4D3006F-C4D2-4933-AD0E-85E736CF6F64}">
      <dgm:prSet/>
      <dgm:spPr/>
      <dgm:t>
        <a:bodyPr/>
        <a:lstStyle/>
        <a:p>
          <a:endParaRPr lang="ro-RO"/>
        </a:p>
      </dgm:t>
    </dgm:pt>
    <dgm:pt modelId="{3BFB3240-958F-431A-9DE8-C36596449099}" type="parTrans" cxnId="{F4D3006F-C4D2-4933-AD0E-85E736CF6F64}">
      <dgm:prSet/>
      <dgm:spPr/>
      <dgm:t>
        <a:bodyPr/>
        <a:lstStyle/>
        <a:p>
          <a:endParaRPr lang="ro-RO"/>
        </a:p>
      </dgm:t>
    </dgm:pt>
    <dgm:pt modelId="{612D6320-F59B-432F-BE81-FD21EF6FEF3A}" type="pres">
      <dgm:prSet presAssocID="{45725558-E34B-48DF-B48A-9F4B477967A3}" presName="Name0" presStyleCnt="0">
        <dgm:presLayoutVars>
          <dgm:chMax val="7"/>
          <dgm:chPref val="7"/>
          <dgm:dir/>
        </dgm:presLayoutVars>
      </dgm:prSet>
      <dgm:spPr/>
    </dgm:pt>
    <dgm:pt modelId="{CA98CFB2-CDCD-4662-BB18-4E6D6F8AF2FA}" type="pres">
      <dgm:prSet presAssocID="{45725558-E34B-48DF-B48A-9F4B477967A3}" presName="Name1" presStyleCnt="0"/>
      <dgm:spPr/>
    </dgm:pt>
    <dgm:pt modelId="{A097B866-F514-4F07-B927-072C827B7E73}" type="pres">
      <dgm:prSet presAssocID="{45725558-E34B-48DF-B48A-9F4B477967A3}" presName="cycle" presStyleCnt="0"/>
      <dgm:spPr/>
    </dgm:pt>
    <dgm:pt modelId="{DE54F4A8-00EF-4668-A13B-862F6024CAE9}" type="pres">
      <dgm:prSet presAssocID="{45725558-E34B-48DF-B48A-9F4B477967A3}" presName="srcNode" presStyleLbl="node1" presStyleIdx="0" presStyleCnt="2"/>
      <dgm:spPr/>
    </dgm:pt>
    <dgm:pt modelId="{07B0E3A7-0471-42A1-96B9-A028C276CE6C}" type="pres">
      <dgm:prSet presAssocID="{45725558-E34B-48DF-B48A-9F4B477967A3}" presName="conn" presStyleLbl="parChTrans1D2" presStyleIdx="0" presStyleCnt="1"/>
      <dgm:spPr/>
    </dgm:pt>
    <dgm:pt modelId="{34489E02-227D-42BA-A597-178446A74B30}" type="pres">
      <dgm:prSet presAssocID="{45725558-E34B-48DF-B48A-9F4B477967A3}" presName="extraNode" presStyleLbl="node1" presStyleIdx="0" presStyleCnt="2"/>
      <dgm:spPr/>
    </dgm:pt>
    <dgm:pt modelId="{A7D27F83-C814-4B65-8184-67C4006E2C60}" type="pres">
      <dgm:prSet presAssocID="{45725558-E34B-48DF-B48A-9F4B477967A3}" presName="dstNode" presStyleLbl="node1" presStyleIdx="0" presStyleCnt="2"/>
      <dgm:spPr/>
    </dgm:pt>
    <dgm:pt modelId="{C400ED81-A24E-4CF4-B70E-091A885CD51A}" type="pres">
      <dgm:prSet presAssocID="{20BDA78F-D95C-4940-899C-8ECF12BEE3F6}" presName="text_1" presStyleLbl="node1" presStyleIdx="0" presStyleCnt="2">
        <dgm:presLayoutVars>
          <dgm:bulletEnabled val="1"/>
        </dgm:presLayoutVars>
      </dgm:prSet>
      <dgm:spPr/>
    </dgm:pt>
    <dgm:pt modelId="{98CE00A6-6055-452B-BB63-F8B944865D5D}" type="pres">
      <dgm:prSet presAssocID="{20BDA78F-D95C-4940-899C-8ECF12BEE3F6}" presName="accent_1" presStyleCnt="0"/>
      <dgm:spPr/>
    </dgm:pt>
    <dgm:pt modelId="{509345B7-9D70-4500-B434-5F012B19CE71}" type="pres">
      <dgm:prSet presAssocID="{20BDA78F-D95C-4940-899C-8ECF12BEE3F6}" presName="accentRepeatNode" presStyleLbl="solidFgAcc1" presStyleIdx="0" presStyleCnt="2"/>
      <dgm:spPr/>
    </dgm:pt>
    <dgm:pt modelId="{F6F7365A-E580-4356-B3E8-D2D7C45935CB}" type="pres">
      <dgm:prSet presAssocID="{E237BF25-8EC8-4B64-9A37-4329C79ABCF4}" presName="text_2" presStyleLbl="node1" presStyleIdx="1" presStyleCnt="2">
        <dgm:presLayoutVars>
          <dgm:bulletEnabled val="1"/>
        </dgm:presLayoutVars>
      </dgm:prSet>
      <dgm:spPr/>
    </dgm:pt>
    <dgm:pt modelId="{6A74A1E8-0A87-4A99-8DB9-22FB097F249D}" type="pres">
      <dgm:prSet presAssocID="{E237BF25-8EC8-4B64-9A37-4329C79ABCF4}" presName="accent_2" presStyleCnt="0"/>
      <dgm:spPr/>
    </dgm:pt>
    <dgm:pt modelId="{1BBAD6AC-A770-440A-8DBB-9C0447616DAA}" type="pres">
      <dgm:prSet presAssocID="{E237BF25-8EC8-4B64-9A37-4329C79ABCF4}" presName="accentRepeatNode" presStyleLbl="solidFgAcc1" presStyleIdx="1" presStyleCnt="2"/>
      <dgm:spPr/>
    </dgm:pt>
  </dgm:ptLst>
  <dgm:cxnLst>
    <dgm:cxn modelId="{88947F44-F6F3-4DC9-90B7-57876D75599E}" type="presOf" srcId="{45725558-E34B-48DF-B48A-9F4B477967A3}" destId="{612D6320-F59B-432F-BE81-FD21EF6FEF3A}" srcOrd="0" destOrd="0" presId="urn:microsoft.com/office/officeart/2008/layout/VerticalCurvedList"/>
    <dgm:cxn modelId="{F4D3006F-C4D2-4933-AD0E-85E736CF6F64}" srcId="{45725558-E34B-48DF-B48A-9F4B477967A3}" destId="{20BDA78F-D95C-4940-899C-8ECF12BEE3F6}" srcOrd="0" destOrd="0" parTransId="{3BFB3240-958F-431A-9DE8-C36596449099}" sibTransId="{F2CF8803-A5BE-488E-8086-7549A2147CF9}"/>
    <dgm:cxn modelId="{BD85119C-4803-4390-B07A-928440B5B620}" type="presOf" srcId="{F2CF8803-A5BE-488E-8086-7549A2147CF9}" destId="{07B0E3A7-0471-42A1-96B9-A028C276CE6C}" srcOrd="0" destOrd="0" presId="urn:microsoft.com/office/officeart/2008/layout/VerticalCurvedList"/>
    <dgm:cxn modelId="{EE4B429C-3CCF-4D3C-93BB-8182B9A33CEC}" type="presOf" srcId="{20BDA78F-D95C-4940-899C-8ECF12BEE3F6}" destId="{C400ED81-A24E-4CF4-B70E-091A885CD51A}" srcOrd="0" destOrd="0" presId="urn:microsoft.com/office/officeart/2008/layout/VerticalCurvedList"/>
    <dgm:cxn modelId="{07095DC3-E71F-4A33-B5AF-C97CB304BAC7}" type="presOf" srcId="{E237BF25-8EC8-4B64-9A37-4329C79ABCF4}" destId="{F6F7365A-E580-4356-B3E8-D2D7C45935CB}" srcOrd="0" destOrd="0" presId="urn:microsoft.com/office/officeart/2008/layout/VerticalCurvedList"/>
    <dgm:cxn modelId="{E61BE8EF-69DF-48C6-B447-1E2AA94852C3}" srcId="{45725558-E34B-48DF-B48A-9F4B477967A3}" destId="{E237BF25-8EC8-4B64-9A37-4329C79ABCF4}" srcOrd="1" destOrd="0" parTransId="{C815591A-48FF-439B-BC71-F2D464517CCF}" sibTransId="{2012C7C8-1713-4E9E-B4FD-41F64A78B09B}"/>
    <dgm:cxn modelId="{B165E9EC-CD7A-4939-8CEC-D398A6888634}" type="presParOf" srcId="{612D6320-F59B-432F-BE81-FD21EF6FEF3A}" destId="{CA98CFB2-CDCD-4662-BB18-4E6D6F8AF2FA}" srcOrd="0" destOrd="0" presId="urn:microsoft.com/office/officeart/2008/layout/VerticalCurvedList"/>
    <dgm:cxn modelId="{648F5BC7-DEC7-40FD-B29D-DB6E694CC0D6}" type="presParOf" srcId="{CA98CFB2-CDCD-4662-BB18-4E6D6F8AF2FA}" destId="{A097B866-F514-4F07-B927-072C827B7E73}" srcOrd="0" destOrd="0" presId="urn:microsoft.com/office/officeart/2008/layout/VerticalCurvedList"/>
    <dgm:cxn modelId="{48EA3EFE-2C2B-47B4-AB43-1F3F0512A875}" type="presParOf" srcId="{A097B866-F514-4F07-B927-072C827B7E73}" destId="{DE54F4A8-00EF-4668-A13B-862F6024CAE9}" srcOrd="0" destOrd="0" presId="urn:microsoft.com/office/officeart/2008/layout/VerticalCurvedList"/>
    <dgm:cxn modelId="{7E9932E1-512C-4CAA-8B5E-E7607F3183F1}" type="presParOf" srcId="{A097B866-F514-4F07-B927-072C827B7E73}" destId="{07B0E3A7-0471-42A1-96B9-A028C276CE6C}" srcOrd="1" destOrd="0" presId="urn:microsoft.com/office/officeart/2008/layout/VerticalCurvedList"/>
    <dgm:cxn modelId="{96E2DF76-917D-4434-8AAB-62A68D4F8B7A}" type="presParOf" srcId="{A097B866-F514-4F07-B927-072C827B7E73}" destId="{34489E02-227D-42BA-A597-178446A74B30}" srcOrd="2" destOrd="0" presId="urn:microsoft.com/office/officeart/2008/layout/VerticalCurvedList"/>
    <dgm:cxn modelId="{67C273C6-2EE0-4FA2-8BB8-82814BB0172B}" type="presParOf" srcId="{A097B866-F514-4F07-B927-072C827B7E73}" destId="{A7D27F83-C814-4B65-8184-67C4006E2C60}" srcOrd="3" destOrd="0" presId="urn:microsoft.com/office/officeart/2008/layout/VerticalCurvedList"/>
    <dgm:cxn modelId="{07CC0A22-A3EC-4220-8C0B-17A4E0AE83A0}" type="presParOf" srcId="{CA98CFB2-CDCD-4662-BB18-4E6D6F8AF2FA}" destId="{C400ED81-A24E-4CF4-B70E-091A885CD51A}" srcOrd="1" destOrd="0" presId="urn:microsoft.com/office/officeart/2008/layout/VerticalCurvedList"/>
    <dgm:cxn modelId="{AF76DF5A-4E50-4201-B957-C5E5A13E6E1E}" type="presParOf" srcId="{CA98CFB2-CDCD-4662-BB18-4E6D6F8AF2FA}" destId="{98CE00A6-6055-452B-BB63-F8B944865D5D}" srcOrd="2" destOrd="0" presId="urn:microsoft.com/office/officeart/2008/layout/VerticalCurvedList"/>
    <dgm:cxn modelId="{0C5A3A49-AB3B-4E41-AEE2-16568C752C1B}" type="presParOf" srcId="{98CE00A6-6055-452B-BB63-F8B944865D5D}" destId="{509345B7-9D70-4500-B434-5F012B19CE71}" srcOrd="0" destOrd="0" presId="urn:microsoft.com/office/officeart/2008/layout/VerticalCurvedList"/>
    <dgm:cxn modelId="{2AF2AC0C-4783-4640-836D-2247FD3429B2}" type="presParOf" srcId="{CA98CFB2-CDCD-4662-BB18-4E6D6F8AF2FA}" destId="{F6F7365A-E580-4356-B3E8-D2D7C45935CB}" srcOrd="3" destOrd="0" presId="urn:microsoft.com/office/officeart/2008/layout/VerticalCurvedList"/>
    <dgm:cxn modelId="{A3AC499C-15F0-46CD-9EC3-1C799C0422C5}" type="presParOf" srcId="{CA98CFB2-CDCD-4662-BB18-4E6D6F8AF2FA}" destId="{6A74A1E8-0A87-4A99-8DB9-22FB097F249D}" srcOrd="4" destOrd="0" presId="urn:microsoft.com/office/officeart/2008/layout/VerticalCurvedList"/>
    <dgm:cxn modelId="{4A1E5BB0-6FA0-40D5-99FF-E3DCC79DF92F}" type="presParOf" srcId="{6A74A1E8-0A87-4A99-8DB9-22FB097F249D}" destId="{1BBAD6AC-A770-440A-8DBB-9C0447616D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E3A7-0471-42A1-96B9-A028C276CE6C}">
      <dsp:nvSpPr>
        <dsp:cNvPr id="0" name=""/>
        <dsp:cNvSpPr/>
      </dsp:nvSpPr>
      <dsp:spPr>
        <a:xfrm>
          <a:off x="-6269388" y="-959373"/>
          <a:ext cx="7465103" cy="746510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0ED81-A24E-4CF4-B70E-091A885CD51A}">
      <dsp:nvSpPr>
        <dsp:cNvPr id="0" name=""/>
        <dsp:cNvSpPr/>
      </dsp:nvSpPr>
      <dsp:spPr>
        <a:xfrm>
          <a:off x="769834" y="554635"/>
          <a:ext cx="7218521" cy="11092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chemeClr val="bg1"/>
              </a:solidFill>
              <a:ea typeface="Calibri"/>
              <a:cs typeface="Times New Roman"/>
            </a:rPr>
            <a:t>Îngrijire la domiciliu</a:t>
          </a:r>
        </a:p>
      </dsp:txBody>
      <dsp:txXfrm>
        <a:off x="769834" y="554635"/>
        <a:ext cx="7218521" cy="1109271"/>
      </dsp:txXfrm>
    </dsp:sp>
    <dsp:sp modelId="{509345B7-9D70-4500-B434-5F012B19CE71}">
      <dsp:nvSpPr>
        <dsp:cNvPr id="0" name=""/>
        <dsp:cNvSpPr/>
      </dsp:nvSpPr>
      <dsp:spPr>
        <a:xfrm>
          <a:off x="76539" y="415976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7365A-E580-4356-B3E8-D2D7C45935CB}">
      <dsp:nvSpPr>
        <dsp:cNvPr id="0" name=""/>
        <dsp:cNvSpPr/>
      </dsp:nvSpPr>
      <dsp:spPr>
        <a:xfrm>
          <a:off x="1173054" y="2218542"/>
          <a:ext cx="6815301" cy="11092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chemeClr val="bg1"/>
              </a:solidFill>
              <a:ea typeface="Calibri"/>
              <a:cs typeface="Times New Roman"/>
            </a:rPr>
            <a:t>Cursuri de formare profesională</a:t>
          </a:r>
        </a:p>
      </dsp:txBody>
      <dsp:txXfrm>
        <a:off x="1173054" y="2218542"/>
        <a:ext cx="6815301" cy="1109271"/>
      </dsp:txXfrm>
    </dsp:sp>
    <dsp:sp modelId="{1BBAD6AC-A770-440A-8DBB-9C0447616DAA}">
      <dsp:nvSpPr>
        <dsp:cNvPr id="0" name=""/>
        <dsp:cNvSpPr/>
      </dsp:nvSpPr>
      <dsp:spPr>
        <a:xfrm>
          <a:off x="479759" y="2079883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ED3DF-440F-4127-B77B-8C689C9D0AA2}">
      <dsp:nvSpPr>
        <dsp:cNvPr id="0" name=""/>
        <dsp:cNvSpPr/>
      </dsp:nvSpPr>
      <dsp:spPr>
        <a:xfrm>
          <a:off x="769834" y="3882449"/>
          <a:ext cx="7218521" cy="11092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/>
            <a:t>Dotare puncte de lucru</a:t>
          </a:r>
        </a:p>
      </dsp:txBody>
      <dsp:txXfrm>
        <a:off x="769834" y="3882449"/>
        <a:ext cx="7218521" cy="1109271"/>
      </dsp:txXfrm>
    </dsp:sp>
    <dsp:sp modelId="{EFDE9020-09D1-4F34-9361-B65A76746B52}">
      <dsp:nvSpPr>
        <dsp:cNvPr id="0" name=""/>
        <dsp:cNvSpPr/>
      </dsp:nvSpPr>
      <dsp:spPr>
        <a:xfrm>
          <a:off x="76539" y="3743790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E3A7-0471-42A1-96B9-A028C276CE6C}">
      <dsp:nvSpPr>
        <dsp:cNvPr id="0" name=""/>
        <dsp:cNvSpPr/>
      </dsp:nvSpPr>
      <dsp:spPr>
        <a:xfrm>
          <a:off x="-6026826" y="-929407"/>
          <a:ext cx="7230949" cy="7230949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0ED81-A24E-4CF4-B70E-091A885CD51A}">
      <dsp:nvSpPr>
        <dsp:cNvPr id="0" name=""/>
        <dsp:cNvSpPr/>
      </dsp:nvSpPr>
      <dsp:spPr>
        <a:xfrm>
          <a:off x="987532" y="767463"/>
          <a:ext cx="7049025" cy="153471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1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chemeClr val="bg1"/>
              </a:solidFill>
              <a:ea typeface="Calibri"/>
              <a:cs typeface="Times New Roman"/>
            </a:rPr>
            <a:t>180 beneficiari peste 65 ani</a:t>
          </a:r>
        </a:p>
      </dsp:txBody>
      <dsp:txXfrm>
        <a:off x="987532" y="767463"/>
        <a:ext cx="7049025" cy="1534711"/>
      </dsp:txXfrm>
    </dsp:sp>
    <dsp:sp modelId="{509345B7-9D70-4500-B434-5F012B19CE71}">
      <dsp:nvSpPr>
        <dsp:cNvPr id="0" name=""/>
        <dsp:cNvSpPr/>
      </dsp:nvSpPr>
      <dsp:spPr>
        <a:xfrm>
          <a:off x="28338" y="575624"/>
          <a:ext cx="1918389" cy="191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7365A-E580-4356-B3E8-D2D7C45935CB}">
      <dsp:nvSpPr>
        <dsp:cNvPr id="0" name=""/>
        <dsp:cNvSpPr/>
      </dsp:nvSpPr>
      <dsp:spPr>
        <a:xfrm>
          <a:off x="987532" y="3069960"/>
          <a:ext cx="7049025" cy="153471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1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chemeClr val="bg1"/>
              </a:solidFill>
              <a:ea typeface="Calibri"/>
              <a:cs typeface="Times New Roman"/>
            </a:rPr>
            <a:t>15 îngrijitori formați</a:t>
          </a:r>
        </a:p>
      </dsp:txBody>
      <dsp:txXfrm>
        <a:off x="987532" y="3069960"/>
        <a:ext cx="7049025" cy="1534711"/>
      </dsp:txXfrm>
    </dsp:sp>
    <dsp:sp modelId="{1BBAD6AC-A770-440A-8DBB-9C0447616DAA}">
      <dsp:nvSpPr>
        <dsp:cNvPr id="0" name=""/>
        <dsp:cNvSpPr/>
      </dsp:nvSpPr>
      <dsp:spPr>
        <a:xfrm>
          <a:off x="28338" y="2878121"/>
          <a:ext cx="1918389" cy="191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FDF66-66E5-4B2E-AB7E-8CB9C3428B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91A4F-8EFC-4C57-93F7-E19CBD24B8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DA958-BB92-4226-8C3B-80D2D1683A9D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CC4C1-EE7D-422E-913E-1E85FCB73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D690C-4B4A-4AB0-B526-E85AD0921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AAFA87-6004-4430-98F2-DF464FE4904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81011-28AE-405F-BBA2-5A784DA95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7E526-5D7E-4C23-A862-01E5BD5700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D8AE75-6B2E-4FED-977B-F24363D2E81C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B6B44C-9682-41DB-9337-8A06B42E0E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49" rIns="93098" bIns="46549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7D5EF8-A9A2-4160-B20E-E00194B89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098" tIns="46549" rIns="93098" bIns="465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9CC24-9EAA-43E7-B941-55616D9EDA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627D7-EC80-46EB-B919-74BE3E9AD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0DD9D-779B-4460-9DE1-9154738F884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02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722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92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316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663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591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469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034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0DD9D-779B-4460-9DE1-9154738F884F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72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14217-82C7-4D2D-9BBF-068A9CA5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C01D-1442-45F5-A885-0663EBAF3C0C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D6895-7A12-4613-9973-99F4ACA7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FD37-575E-407C-9150-D868413B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C539-D08D-4D53-94DC-5D7AF7F82D6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766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8C01-805F-4AD6-8FC7-6E62771F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D751-C34E-4CAE-BA8F-E4CD4217662E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6E39-E95A-44CC-B69A-99D0DEA0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E5AC2-FD22-4A98-9A8F-D501328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7A74-0EA7-44BC-8A10-FC150266F27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35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D2361-04C1-4A23-980B-A192EEAF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4841-7E1E-433D-B7FE-5B0A8013AC34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888AE-A9ED-415B-8FFD-8A42438C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42BD-AC61-4788-BC08-9BDF32A5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EB3F-B718-4676-9A6E-F206ADF4CD3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51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88F3-E2A5-4B8E-8621-9FACAB7E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0E1D-FB8C-48BA-B0B6-3AD098EFBB1F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1143-026B-412B-9FE8-F3E75CEE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8ADF-DD12-487F-9054-0970C9D9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D53B-6B97-4DB9-9A4C-8A2AC6BCBB2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3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C3B7-0CCE-4811-85BA-6A44CCE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0CF-52FE-4CFF-8007-A5CD85717E0D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8B62-8DE1-4174-B473-1DCD2420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1B0E-4FFD-4BBA-82BC-20C3CDDB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5141-2AB3-4AEE-B4EA-0995D5C261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98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BFCDBA-49EF-437F-9184-B359D183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1845-D15A-40C7-97A2-7A8F0DF826EF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4F53DC-AEC8-4C5E-89C0-4C5A5C5E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1528-D230-4DF8-9D40-102BA52B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D881-F0C9-4B53-8161-31F1664FE2B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237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192308-5BCB-4093-AF38-25517192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99B4-AF69-4B19-B086-DC5F90F454EE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B45221-920F-4B28-9A47-DCE320BE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7FBC28-11F9-4F83-A708-F7298C2F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842C-9BED-4AB4-824B-3998998F513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5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8672FF-6274-44D0-99E7-BA8A3575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A73D-FA6C-4710-848E-182E02E98B19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C5799F-BAAF-4FDB-B004-C33E0349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D0-993B-4C67-B3D5-D5ECEB4E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ACC1-6504-458A-80C5-FB5ADB79B24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84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5BF46D-BBA2-475B-9A9F-9D091B85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DB65-CBCE-4B6B-A143-DC2A047FEF03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61A65F-A55C-420C-8A9C-04ECFBA1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6766BF-5FA0-4031-82E8-93E2DCD2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BCB0-FD1B-48F5-A169-103E59A1EE7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965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B56435-F0FD-465E-B578-C50F925B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8A4F-DBF1-4017-A630-DCBC2017F13E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6DB895-0CEB-4FDC-B48E-B921D2D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E09330-91DF-4C21-BD66-820BDDD2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D8A-7B22-4D2A-8F44-C3317D3A87D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04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582F5-AB9D-4FF7-B6EB-5A98B5EF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AB-E44A-46CD-84E6-C32206315B3C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338749-F7D9-4BE7-8E82-AEF1720A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329F23-3C0F-465C-A24A-8A16C7EF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F738-4FFB-4B0B-B9DE-A13CAD64027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8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8000">
              <a:srgbClr val="FFFFFF"/>
            </a:gs>
            <a:gs pos="94000">
              <a:srgbClr val="558ED5"/>
            </a:gs>
            <a:gs pos="100000">
              <a:srgbClr val="558ED5"/>
            </a:gs>
          </a:gsLst>
          <a:lin ang="7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B0E4D8-BFBA-4EA8-B024-B91DC2062C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o-RO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BD7318-E0AA-4B23-82D4-995837534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o-RO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A4A04-7343-4104-8304-40F1EB3F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20DD7D-71AD-4812-BF83-C4EFE8035A1F}" type="datetimeFigureOut">
              <a:rPr lang="ro-RO"/>
              <a:pPr>
                <a:defRPr/>
              </a:pPr>
              <a:t>12.02.2020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C1A4-936A-4962-AB63-1E588D7A0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67CA-8E80-47B1-B9E4-E2281A299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F3ED5C-C82C-457A-8A3A-869EF4CCFFE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10.svg"/><Relationship Id="rId2" Type="http://schemas.openxmlformats.org/officeDocument/2006/relationships/diagramData" Target="../diagrams/data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png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D48A4F3B-A5F7-4827-BF09-3FB096A1A240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4101" name="Group 23">
              <a:extLst>
                <a:ext uri="{FF2B5EF4-FFF2-40B4-BE49-F238E27FC236}">
                  <a16:creationId xmlns:a16="http://schemas.microsoft.com/office/drawing/2014/main" id="{22B1406E-5B70-4AC4-B39E-A01662994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4103" name="Group 25">
                <a:extLst>
                  <a:ext uri="{FF2B5EF4-FFF2-40B4-BE49-F238E27FC236}">
                    <a16:creationId xmlns:a16="http://schemas.microsoft.com/office/drawing/2014/main" id="{EF4035D1-412B-4EEF-9489-4B3739A4E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4105" name="Picture 27">
                  <a:extLst>
                    <a:ext uri="{FF2B5EF4-FFF2-40B4-BE49-F238E27FC236}">
                      <a16:creationId xmlns:a16="http://schemas.microsoft.com/office/drawing/2014/main" id="{D26D4C65-0AE5-4878-928F-904D6378F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874A3F99-DF2B-4443-B1B9-538638B0DA0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4104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7A88B274-9577-4903-9BE3-F47B3790C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2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AD0B5CB3-61AA-419B-95CB-F5DCE46CA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C513E8-ECFE-4CD3-B037-0034445C7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4BB3C-828C-4952-BE7E-A07EE0EB0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340768"/>
            <a:ext cx="6444208" cy="3642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F2165A-7F9D-4DBC-8885-734E414AD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5085184"/>
            <a:ext cx="6444208" cy="10507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6F229C-0A09-4789-8337-46B0F2C469D4}"/>
              </a:ext>
            </a:extLst>
          </p:cNvPr>
          <p:cNvSpPr txBox="1"/>
          <p:nvPr/>
        </p:nvSpPr>
        <p:spPr>
          <a:xfrm>
            <a:off x="5508104" y="50851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+mj-lt"/>
              </a:rPr>
              <a:t>Valoarea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totală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 proiectului: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2794408.43 lei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D2F511A-C168-455B-81A3-54E813D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909280"/>
            <a:ext cx="8569325" cy="900114"/>
          </a:xfrm>
        </p:spPr>
        <p:txBody>
          <a:bodyPr/>
          <a:lstStyle/>
          <a:p>
            <a:pPr eaLnBrk="1" hangingPunct="1">
              <a:defRPr/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Servicii acordate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B0EA0-B4BB-4D17-A2C1-A94CEE0CD7F5}"/>
              </a:ext>
            </a:extLst>
          </p:cNvPr>
          <p:cNvSpPr txBox="1"/>
          <p:nvPr/>
        </p:nvSpPr>
        <p:spPr>
          <a:xfrm>
            <a:off x="611560" y="2132856"/>
            <a:ext cx="7920880" cy="120032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Medicale și de recuperare: </a:t>
            </a:r>
            <a:r>
              <a:rPr lang="ro-RO" dirty="0">
                <a:solidFill>
                  <a:schemeClr val="bg1"/>
                </a:solidFill>
              </a:rPr>
              <a:t>efectuarea oricărui tip de tratament medical prescris de medic, ca de exemplu: injecții și perfuzii, pansamente de toate tipurile, mobilizare </a:t>
            </a:r>
            <a:r>
              <a:rPr lang="ro-RO" dirty="0" err="1">
                <a:solidFill>
                  <a:schemeClr val="bg1"/>
                </a:solidFill>
              </a:rPr>
              <a:t>şi</a:t>
            </a:r>
            <a:r>
              <a:rPr lang="ro-RO" dirty="0">
                <a:solidFill>
                  <a:schemeClr val="bg1"/>
                </a:solidFill>
              </a:rPr>
              <a:t> masaj, recoltări produse biologice, sondaje vezicale, spălături,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F49B5-F3D0-49AD-A9F3-17326A7FA79C}"/>
              </a:ext>
            </a:extLst>
          </p:cNvPr>
          <p:cNvSpPr txBox="1"/>
          <p:nvPr/>
        </p:nvSpPr>
        <p:spPr>
          <a:xfrm>
            <a:off x="603024" y="3528885"/>
            <a:ext cx="7920880" cy="120032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Bază și suport: </a:t>
            </a:r>
            <a:r>
              <a:rPr lang="ro-RO" dirty="0">
                <a:solidFill>
                  <a:schemeClr val="bg1"/>
                </a:solidFill>
              </a:rPr>
              <a:t>igienă personală, alimentație sau ajutor în alimentație, schimbarea scutecului, plata facturilor, cumpărături, procurare de medicamente, inițierea familiilor în tehnicile de îngrijire pentru a ajuta adaptarea la o nouă situație, etc.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D48A4F3B-A5F7-4827-BF09-3FB096A1A240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4101" name="Group 23">
              <a:extLst>
                <a:ext uri="{FF2B5EF4-FFF2-40B4-BE49-F238E27FC236}">
                  <a16:creationId xmlns:a16="http://schemas.microsoft.com/office/drawing/2014/main" id="{22B1406E-5B70-4AC4-B39E-A01662994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4103" name="Group 25">
                <a:extLst>
                  <a:ext uri="{FF2B5EF4-FFF2-40B4-BE49-F238E27FC236}">
                    <a16:creationId xmlns:a16="http://schemas.microsoft.com/office/drawing/2014/main" id="{EF4035D1-412B-4EEF-9489-4B3739A4E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4105" name="Picture 27">
                  <a:extLst>
                    <a:ext uri="{FF2B5EF4-FFF2-40B4-BE49-F238E27FC236}">
                      <a16:creationId xmlns:a16="http://schemas.microsoft.com/office/drawing/2014/main" id="{D26D4C65-0AE5-4878-928F-904D6378F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874A3F99-DF2B-4443-B1B9-538638B0DA0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4104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7A88B274-9577-4903-9BE3-F47B3790C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2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AD0B5CB3-61AA-419B-95CB-F5DCE46CA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416868-84B2-4459-B455-F0E1F3F3C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6" y="452622"/>
            <a:ext cx="4523797" cy="6231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513E8-ECFE-4CD3-B037-0034445C7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DA9B9-68DB-4FC5-BCEE-E2FE0BD87471}"/>
              </a:ext>
            </a:extLst>
          </p:cNvPr>
          <p:cNvSpPr txBox="1"/>
          <p:nvPr/>
        </p:nvSpPr>
        <p:spPr>
          <a:xfrm>
            <a:off x="550834" y="2996952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Oradea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AE2D9-968D-4845-8942-34DA082ADD11}"/>
              </a:ext>
            </a:extLst>
          </p:cNvPr>
          <p:cNvSpPr txBox="1"/>
          <p:nvPr/>
        </p:nvSpPr>
        <p:spPr>
          <a:xfrm>
            <a:off x="550558" y="3501008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Oșorhei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EFBA7E-F007-4E8A-B854-9E1F587A180D}"/>
              </a:ext>
            </a:extLst>
          </p:cNvPr>
          <p:cNvSpPr txBox="1"/>
          <p:nvPr/>
        </p:nvSpPr>
        <p:spPr>
          <a:xfrm>
            <a:off x="550558" y="2492896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Marghita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33FDF-2648-4EE2-9A76-6AD59FBD9629}"/>
              </a:ext>
            </a:extLst>
          </p:cNvPr>
          <p:cNvSpPr txBox="1"/>
          <p:nvPr/>
        </p:nvSpPr>
        <p:spPr>
          <a:xfrm>
            <a:off x="539552" y="4510409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Sălacea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11DAA-F58B-483F-AAFB-1F97E3FCB745}"/>
              </a:ext>
            </a:extLst>
          </p:cNvPr>
          <p:cNvSpPr txBox="1"/>
          <p:nvPr/>
        </p:nvSpPr>
        <p:spPr>
          <a:xfrm>
            <a:off x="539552" y="4005064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solidFill>
                  <a:schemeClr val="bg1"/>
                </a:solidFill>
              </a:rPr>
              <a:t>Săcueni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BBE94-829D-4FAD-AAAC-48229418083B}"/>
              </a:ext>
            </a:extLst>
          </p:cNvPr>
          <p:cNvSpPr txBox="1"/>
          <p:nvPr/>
        </p:nvSpPr>
        <p:spPr>
          <a:xfrm>
            <a:off x="539552" y="1628800"/>
            <a:ext cx="332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Puncte de lucru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65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D48A4F3B-A5F7-4827-BF09-3FB096A1A240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4101" name="Group 23">
              <a:extLst>
                <a:ext uri="{FF2B5EF4-FFF2-40B4-BE49-F238E27FC236}">
                  <a16:creationId xmlns:a16="http://schemas.microsoft.com/office/drawing/2014/main" id="{22B1406E-5B70-4AC4-B39E-A01662994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4103" name="Group 25">
                <a:extLst>
                  <a:ext uri="{FF2B5EF4-FFF2-40B4-BE49-F238E27FC236}">
                    <a16:creationId xmlns:a16="http://schemas.microsoft.com/office/drawing/2014/main" id="{EF4035D1-412B-4EEF-9489-4B3739A4E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4105" name="Picture 27">
                  <a:extLst>
                    <a:ext uri="{FF2B5EF4-FFF2-40B4-BE49-F238E27FC236}">
                      <a16:creationId xmlns:a16="http://schemas.microsoft.com/office/drawing/2014/main" id="{D26D4C65-0AE5-4878-928F-904D6378F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874A3F99-DF2B-4443-B1B9-538638B0DA0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4104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7A88B274-9577-4903-9BE3-F47B3790C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2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AD0B5CB3-61AA-419B-95CB-F5DCE46CA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1ABF6CB-A0D2-4245-BE45-AA244267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94" y="742201"/>
            <a:ext cx="8264525" cy="153467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tabLst>
                <a:tab pos="355600" algn="l"/>
              </a:tabLst>
            </a:pPr>
            <a:endParaRPr lang="ro-RO" altLang="ro-RO" sz="2800" dirty="0"/>
          </a:p>
          <a:p>
            <a:pPr marL="354013" lvl="3" indent="4763" algn="ctr" eaLnBrk="1" hangingPunct="1"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en-US" altLang="ro-RO" sz="3600" b="1" dirty="0">
                <a:solidFill>
                  <a:srgbClr val="254061"/>
                </a:solidFill>
                <a:latin typeface="Trebuchet MS" panose="020B0603020202020204" pitchFamily="34" charset="0"/>
              </a:rPr>
              <a:t>Scopul proiectului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513E8-ECFE-4CD3-B037-0034445C7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60304-B15C-4F15-9819-39EEE74B7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" y="2050705"/>
            <a:ext cx="9144000" cy="48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A050F-452F-4A84-8910-808703A1AC33}"/>
              </a:ext>
            </a:extLst>
          </p:cNvPr>
          <p:cNvSpPr txBox="1"/>
          <p:nvPr/>
        </p:nvSpPr>
        <p:spPr>
          <a:xfrm>
            <a:off x="611560" y="2903062"/>
            <a:ext cx="7690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solidFill>
                  <a:schemeClr val="bg1"/>
                </a:solidFill>
              </a:rPr>
              <a:t>Reducerea numărului de persoane aparținând grupurilor vulnerabile din județul Bihor, prin furnizarea unui pachet de servicii </a:t>
            </a:r>
            <a:r>
              <a:rPr lang="ro-RO" dirty="0" err="1">
                <a:solidFill>
                  <a:schemeClr val="bg1"/>
                </a:solidFill>
              </a:rPr>
              <a:t>socio</a:t>
            </a:r>
            <a:r>
              <a:rPr lang="ro-RO" dirty="0">
                <a:solidFill>
                  <a:schemeClr val="bg1"/>
                </a:solidFill>
              </a:rPr>
              <a:t>-medicale dedicate persoanelor vârstnice aflate la nevoie.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ro-RO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ro-RO" dirty="0">
                <a:solidFill>
                  <a:schemeClr val="bg1"/>
                </a:solidFill>
              </a:rPr>
              <a:t>Dezvoltarea serviciilor </a:t>
            </a:r>
            <a:r>
              <a:rPr lang="ro-RO" dirty="0" err="1">
                <a:solidFill>
                  <a:schemeClr val="bg1"/>
                </a:solidFill>
              </a:rPr>
              <a:t>socio</a:t>
            </a:r>
            <a:r>
              <a:rPr lang="ro-RO" dirty="0">
                <a:solidFill>
                  <a:schemeClr val="bg1"/>
                </a:solidFill>
              </a:rPr>
              <a:t>-medicale ale Asociației Caritas Catolica prin formarea profesională a 15 îngrijitori și asigurarea instrumentelor informatice necesare pentru modernizarea sistemului. Prin toate acestea organizația va putea furniza servicii accesibile, durabile și de calitate pentru vârstnicii din județul Bihor, ajutându-le să depășească situația de vulnerabilitate.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6E8-BAE8-43E0-85A5-2B2513D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94" y="597446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Activit</a:t>
            </a:r>
            <a:r>
              <a:rPr lang="ro-RO" sz="2800" b="1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ăți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finanțate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8EB99-1E9E-43D3-8946-58F1BEEE9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405995"/>
              </p:ext>
            </p:extLst>
          </p:nvPr>
        </p:nvGraphicFramePr>
        <p:xfrm>
          <a:off x="755576" y="1050994"/>
          <a:ext cx="8064896" cy="554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732A301-4045-4AEB-B988-347D2A068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9219" y="1686634"/>
            <a:ext cx="715079" cy="9251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AB06B77-99C0-404B-A9FD-D78595F61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2891" y="3361079"/>
            <a:ext cx="965182" cy="87215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5ED775D-4380-4F44-9864-D1FCE95BA0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4430" y="5109952"/>
            <a:ext cx="824711" cy="743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6E8-BAE8-43E0-85A5-2B2513D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94" y="560695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Indicatori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8EB99-1E9E-43D3-8946-58F1BEEE9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318781"/>
              </p:ext>
            </p:extLst>
          </p:nvPr>
        </p:nvGraphicFramePr>
        <p:xfrm>
          <a:off x="755576" y="1225216"/>
          <a:ext cx="8064896" cy="537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732A301-4045-4AEB-B988-347D2A068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5368" y="4653136"/>
            <a:ext cx="687677" cy="889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1FCCC-4820-4CF5-A08F-BA2B229E2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" y="2094979"/>
            <a:ext cx="1334021" cy="13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3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764679-028C-42E1-AA8C-0459866C3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3" y="1484784"/>
            <a:ext cx="3366952" cy="5045938"/>
          </a:xfrm>
          <a:prstGeom prst="rect">
            <a:avLst/>
          </a:prstGeom>
          <a:gradFill>
            <a:gsLst>
              <a:gs pos="0">
                <a:srgbClr val="FFFFFF"/>
              </a:gs>
              <a:gs pos="39000">
                <a:srgbClr val="FFFFFF"/>
              </a:gs>
              <a:gs pos="94000">
                <a:srgbClr val="558ED5"/>
              </a:gs>
              <a:gs pos="100000">
                <a:srgbClr val="558ED5"/>
              </a:gs>
            </a:gsLst>
            <a:lin ang="7200000" scaled="0"/>
          </a:gra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0AE6C-C50C-46F8-A2FD-264DCCCAEC7E}"/>
              </a:ext>
            </a:extLst>
          </p:cNvPr>
          <p:cNvSpPr txBox="1"/>
          <p:nvPr/>
        </p:nvSpPr>
        <p:spPr>
          <a:xfrm>
            <a:off x="1126898" y="3284984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Asistenți medicali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50E8A-5308-4A23-B1D6-6E435ED9C23B}"/>
              </a:ext>
            </a:extLst>
          </p:cNvPr>
          <p:cNvSpPr txBox="1"/>
          <p:nvPr/>
        </p:nvSpPr>
        <p:spPr>
          <a:xfrm>
            <a:off x="1126622" y="3789040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Asistenți sociali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C31B3-5436-478E-9792-426943050409}"/>
              </a:ext>
            </a:extLst>
          </p:cNvPr>
          <p:cNvSpPr txBox="1"/>
          <p:nvPr/>
        </p:nvSpPr>
        <p:spPr>
          <a:xfrm>
            <a:off x="1126622" y="2780928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 err="1">
                <a:solidFill>
                  <a:schemeClr val="bg1"/>
                </a:solidFill>
              </a:rPr>
              <a:t>Kinetoterapeut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D6FF0A-23EC-4F9D-9624-E1E66C20FC96}"/>
              </a:ext>
            </a:extLst>
          </p:cNvPr>
          <p:cNvSpPr txBox="1"/>
          <p:nvPr/>
        </p:nvSpPr>
        <p:spPr>
          <a:xfrm>
            <a:off x="1115616" y="4798441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Expert grup țintă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226BD3-2E41-47A5-829C-1CEE62CC768A}"/>
              </a:ext>
            </a:extLst>
          </p:cNvPr>
          <p:cNvSpPr txBox="1"/>
          <p:nvPr/>
        </p:nvSpPr>
        <p:spPr>
          <a:xfrm>
            <a:off x="1115616" y="4293096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Îngrijitori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885008-1611-48E1-B972-2CF247421FEC}"/>
              </a:ext>
            </a:extLst>
          </p:cNvPr>
          <p:cNvSpPr txBox="1"/>
          <p:nvPr/>
        </p:nvSpPr>
        <p:spPr>
          <a:xfrm>
            <a:off x="1115616" y="5301208"/>
            <a:ext cx="331236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chemeClr val="bg1"/>
                </a:solidFill>
              </a:rPr>
              <a:t>Total: 21 angajați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98C02B-E488-4EA3-9B58-546DFB4AD655}"/>
              </a:ext>
            </a:extLst>
          </p:cNvPr>
          <p:cNvSpPr txBox="1"/>
          <p:nvPr/>
        </p:nvSpPr>
        <p:spPr>
          <a:xfrm>
            <a:off x="1115616" y="1916832"/>
            <a:ext cx="332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Echipa proiectului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87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D2F511A-C168-455B-81A3-54E813D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842929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Curs de formare profesională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C6C5F-9D0C-48D3-9AFF-21A69160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7" y="1917098"/>
            <a:ext cx="7185328" cy="47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D2F511A-C168-455B-81A3-54E813D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1494909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Dezvoltarea serviciilor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6FAC1-60B8-4293-9448-4187328DAACB}"/>
              </a:ext>
            </a:extLst>
          </p:cNvPr>
          <p:cNvSpPr txBox="1"/>
          <p:nvPr/>
        </p:nvSpPr>
        <p:spPr>
          <a:xfrm>
            <a:off x="1367920" y="3563724"/>
            <a:ext cx="6408712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Analiză de nevoi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4AFBB-A9B5-4157-BF68-83DA57C71492}"/>
              </a:ext>
            </a:extLst>
          </p:cNvPr>
          <p:cNvSpPr txBox="1"/>
          <p:nvPr/>
        </p:nvSpPr>
        <p:spPr>
          <a:xfrm>
            <a:off x="1367644" y="4067780"/>
            <a:ext cx="6408712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Bază de date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765AD-D42E-413E-AF66-12E50D59D793}"/>
              </a:ext>
            </a:extLst>
          </p:cNvPr>
          <p:cNvSpPr txBox="1"/>
          <p:nvPr/>
        </p:nvSpPr>
        <p:spPr>
          <a:xfrm>
            <a:off x="1367644" y="3059668"/>
            <a:ext cx="6408712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Infrastructură / 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96877-9F4B-421D-8899-5597A4C5BC5F}"/>
              </a:ext>
            </a:extLst>
          </p:cNvPr>
          <p:cNvSpPr txBox="1"/>
          <p:nvPr/>
        </p:nvSpPr>
        <p:spPr>
          <a:xfrm>
            <a:off x="1356638" y="4571836"/>
            <a:ext cx="6408712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Accesibilizare pagină web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8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id="{AD84F466-7F13-435C-95FE-3DF3C5994D17}"/>
              </a:ext>
            </a:extLst>
          </p:cNvPr>
          <p:cNvGrpSpPr>
            <a:grpSpLocks/>
          </p:cNvGrpSpPr>
          <p:nvPr/>
        </p:nvGrpSpPr>
        <p:grpSpPr bwMode="auto">
          <a:xfrm>
            <a:off x="424078" y="173037"/>
            <a:ext cx="2806700" cy="900112"/>
            <a:chOff x="6130168" y="188639"/>
            <a:chExt cx="2807578" cy="900000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898AD85-CF0E-4017-AE5D-5CC07BE55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0168" y="188639"/>
              <a:ext cx="2807578" cy="900000"/>
              <a:chOff x="6130168" y="116105"/>
              <a:chExt cx="2807578" cy="900000"/>
            </a:xfrm>
          </p:grpSpPr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43E789F9-C0E6-4807-BF6F-E64A10C62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0168" y="116105"/>
                <a:ext cx="2807578" cy="900000"/>
                <a:chOff x="6130168" y="116105"/>
                <a:chExt cx="2807578" cy="900000"/>
              </a:xfrm>
            </p:grpSpPr>
            <p:pic>
              <p:nvPicPr>
                <p:cNvPr id="12" name="Picture 27">
                  <a:extLst>
                    <a:ext uri="{FF2B5EF4-FFF2-40B4-BE49-F238E27FC236}">
                      <a16:creationId xmlns:a16="http://schemas.microsoft.com/office/drawing/2014/main" id="{695F87D1-253B-41FD-967B-775270EDD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6473" y="126096"/>
                  <a:ext cx="766724" cy="60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63A832E8-5614-4D76-81E8-6806E5E10A1F}"/>
                    </a:ext>
                  </a:extLst>
                </p:cNvPr>
                <p:cNvSpPr/>
                <p:nvPr/>
              </p:nvSpPr>
              <p:spPr>
                <a:xfrm rot="10800000">
                  <a:off x="6130168" y="116105"/>
                  <a:ext cx="2807578" cy="900000"/>
                </a:xfrm>
                <a:custGeom>
                  <a:avLst/>
                  <a:gdLst>
                    <a:gd name="connsiteX0" fmla="*/ 0 w 2373376"/>
                    <a:gd name="connsiteY0" fmla="*/ 81676 h 652044"/>
                    <a:gd name="connsiteX1" fmla="*/ 2199993 w 2373376"/>
                    <a:gd name="connsiteY1" fmla="*/ 72622 h 652044"/>
                    <a:gd name="connsiteX2" fmla="*/ 2236206 w 2373376"/>
                    <a:gd name="connsiteY2" fmla="*/ 36408 h 652044"/>
                    <a:gd name="connsiteX3" fmla="*/ 2254313 w 2373376"/>
                    <a:gd name="connsiteY3" fmla="*/ 652044 h 652044"/>
                    <a:gd name="connsiteX0" fmla="*/ 0 w 2353931"/>
                    <a:gd name="connsiteY0" fmla="*/ 53779 h 651308"/>
                    <a:gd name="connsiteX1" fmla="*/ 2181886 w 2353931"/>
                    <a:gd name="connsiteY1" fmla="*/ 71886 h 651308"/>
                    <a:gd name="connsiteX2" fmla="*/ 2218099 w 2353931"/>
                    <a:gd name="connsiteY2" fmla="*/ 35672 h 651308"/>
                    <a:gd name="connsiteX3" fmla="*/ 2236206 w 2353931"/>
                    <a:gd name="connsiteY3" fmla="*/ 651308 h 651308"/>
                    <a:gd name="connsiteX0" fmla="*/ 0 w 2360800"/>
                    <a:gd name="connsiteY0" fmla="*/ 41118 h 638647"/>
                    <a:gd name="connsiteX1" fmla="*/ 2190940 w 2360800"/>
                    <a:gd name="connsiteY1" fmla="*/ 122600 h 638647"/>
                    <a:gd name="connsiteX2" fmla="*/ 2218099 w 2360800"/>
                    <a:gd name="connsiteY2" fmla="*/ 23011 h 638647"/>
                    <a:gd name="connsiteX3" fmla="*/ 2236206 w 2360800"/>
                    <a:gd name="connsiteY3" fmla="*/ 638647 h 638647"/>
                    <a:gd name="connsiteX0" fmla="*/ 0 w 2342924"/>
                    <a:gd name="connsiteY0" fmla="*/ 41118 h 638647"/>
                    <a:gd name="connsiteX1" fmla="*/ 2190940 w 2342924"/>
                    <a:gd name="connsiteY1" fmla="*/ 122600 h 638647"/>
                    <a:gd name="connsiteX2" fmla="*/ 2163778 w 2342924"/>
                    <a:gd name="connsiteY2" fmla="*/ 23011 h 638647"/>
                    <a:gd name="connsiteX3" fmla="*/ 2236206 w 2342924"/>
                    <a:gd name="connsiteY3" fmla="*/ 638647 h 638647"/>
                    <a:gd name="connsiteX0" fmla="*/ 0 w 2342924"/>
                    <a:gd name="connsiteY0" fmla="*/ 123852 h 639899"/>
                    <a:gd name="connsiteX1" fmla="*/ 2190940 w 2342924"/>
                    <a:gd name="connsiteY1" fmla="*/ 123852 h 639899"/>
                    <a:gd name="connsiteX2" fmla="*/ 2163778 w 2342924"/>
                    <a:gd name="connsiteY2" fmla="*/ 24263 h 639899"/>
                    <a:gd name="connsiteX3" fmla="*/ 2236206 w 2342924"/>
                    <a:gd name="connsiteY3" fmla="*/ 639899 h 63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2924" h="639899">
                      <a:moveTo>
                        <a:pt x="0" y="123852"/>
                      </a:moveTo>
                      <a:lnTo>
                        <a:pt x="2190940" y="123852"/>
                      </a:lnTo>
                      <a:cubicBezTo>
                        <a:pt x="2551570" y="107254"/>
                        <a:pt x="2156234" y="-61745"/>
                        <a:pt x="2163778" y="24263"/>
                      </a:cubicBezTo>
                      <a:cubicBezTo>
                        <a:pt x="2171322" y="110271"/>
                        <a:pt x="2239224" y="538802"/>
                        <a:pt x="2236206" y="639899"/>
                      </a:cubicBezTo>
                    </a:path>
                  </a:pathLst>
                </a:custGeom>
                <a:ln w="19050">
                  <a:solidFill>
                    <a:srgbClr val="00518E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1" name="Picture 2" descr="E:\Documents\ELENA\DAT 2\COMUNICARE\SIGLE PENTRU WORD\Sgla IS 2014-2020.png">
                <a:extLst>
                  <a:ext uri="{FF2B5EF4-FFF2-40B4-BE49-F238E27FC236}">
                    <a16:creationId xmlns:a16="http://schemas.microsoft.com/office/drawing/2014/main" id="{DC997422-8BC9-4E38-B35C-BB74D6573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116337"/>
                <a:ext cx="616690" cy="627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3" descr="E:\Documents\ELENA\DAT 2\COMUNICARE\SIGLE PENTRU WORD\sigla_guv_albastru.png">
              <a:extLst>
                <a:ext uri="{FF2B5EF4-FFF2-40B4-BE49-F238E27FC236}">
                  <a16:creationId xmlns:a16="http://schemas.microsoft.com/office/drawing/2014/main" id="{84DEBF27-1BA8-40BF-8854-CEA14902D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715" y="188639"/>
              <a:ext cx="617933" cy="61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6E79D4-CDDF-4182-B407-6FED1704B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45" y="173037"/>
            <a:ext cx="532674" cy="559171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D2F511A-C168-455B-81A3-54E813D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909280"/>
            <a:ext cx="8569325" cy="900114"/>
          </a:xfrm>
        </p:spPr>
        <p:txBody>
          <a:bodyPr/>
          <a:lstStyle/>
          <a:p>
            <a:pPr eaLnBrk="1" hangingPunct="1">
              <a:defRPr/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Sesiuni de instruire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29DDD1A-8537-47CF-977D-F9A237E0B17B}"/>
              </a:ext>
            </a:extLst>
          </p:cNvPr>
          <p:cNvSpPr txBox="1">
            <a:spLocks/>
          </p:cNvSpPr>
          <p:nvPr/>
        </p:nvSpPr>
        <p:spPr bwMode="auto">
          <a:xfrm>
            <a:off x="310406" y="1464507"/>
            <a:ext cx="8569325" cy="9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pentru beneficiari și aparținători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276E37-2348-4967-B8FE-5E375497F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1" y="2373385"/>
            <a:ext cx="4248251" cy="28346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910F71-3608-4ED3-BEB1-29D01EC2F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26" y="2373385"/>
            <a:ext cx="4248253" cy="28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60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251</Words>
  <Application>Microsoft Office PowerPoint</Application>
  <PresentationFormat>On-screen Show (4:3)</PresentationFormat>
  <Paragraphs>47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Trebuchet MS</vt:lpstr>
      <vt:lpstr>Wingdings 2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Activități finanțate</vt:lpstr>
      <vt:lpstr>Indicatori</vt:lpstr>
      <vt:lpstr>PowerPoint Presentation</vt:lpstr>
      <vt:lpstr>Curs de formare profesională</vt:lpstr>
      <vt:lpstr>Dezvoltarea serviciilor</vt:lpstr>
      <vt:lpstr>Sesiuni de instruire</vt:lpstr>
      <vt:lpstr>Servicii acordate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Cristina Ionescu</dc:creator>
  <cp:lastModifiedBy>user</cp:lastModifiedBy>
  <cp:revision>126</cp:revision>
  <cp:lastPrinted>2016-02-04T18:39:06Z</cp:lastPrinted>
  <dcterms:created xsi:type="dcterms:W3CDTF">2015-12-21T09:47:27Z</dcterms:created>
  <dcterms:modified xsi:type="dcterms:W3CDTF">2020-02-12T14:04:57Z</dcterms:modified>
</cp:coreProperties>
</file>